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4"/>
  </p:notesMasterIdLst>
  <p:sldIdLst>
    <p:sldId id="302" r:id="rId2"/>
    <p:sldId id="303" r:id="rId3"/>
    <p:sldId id="304" r:id="rId4"/>
    <p:sldId id="256" r:id="rId5"/>
    <p:sldId id="274" r:id="rId6"/>
    <p:sldId id="272" r:id="rId7"/>
    <p:sldId id="306" r:id="rId8"/>
    <p:sldId id="298" r:id="rId9"/>
    <p:sldId id="321" r:id="rId10"/>
    <p:sldId id="275" r:id="rId11"/>
    <p:sldId id="308" r:id="rId12"/>
    <p:sldId id="309" r:id="rId13"/>
    <p:sldId id="310" r:id="rId14"/>
    <p:sldId id="311" r:id="rId15"/>
    <p:sldId id="291" r:id="rId16"/>
    <p:sldId id="292" r:id="rId17"/>
    <p:sldId id="323" r:id="rId18"/>
    <p:sldId id="324" r:id="rId19"/>
    <p:sldId id="295" r:id="rId20"/>
    <p:sldId id="312" r:id="rId21"/>
    <p:sldId id="257" r:id="rId22"/>
    <p:sldId id="269" r:id="rId23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00CC00"/>
    <a:srgbClr val="FF3300"/>
    <a:srgbClr val="EA0DFB"/>
    <a:srgbClr val="00FF99"/>
    <a:srgbClr val="0000FF"/>
    <a:srgbClr val="774035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1" d="100"/>
          <a:sy n="41" d="100"/>
        </p:scale>
        <p:origin x="10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7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94D9266-5BB0-4130-9AF3-3854F4EDA934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478E435-8354-4F2D-8FB7-593F80C27B4C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78E435-8354-4F2D-8FB7-593F80C27B4C}" type="slidenum">
              <a:rPr lang="fa-IR" smtClean="0"/>
              <a:pPr/>
              <a:t>2</a:t>
            </a:fld>
            <a:endParaRPr lang="fa-I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8499E1-AA62-4F89-A0B7-12BE5253EF5F}" type="slidenum">
              <a:rPr lang="ar-SA"/>
              <a:pPr/>
              <a:t>8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b"/>
          <a:lstStyle/>
          <a:p>
            <a:pPr algn="r"/>
            <a:r>
              <a:rPr lang="en-US" altLang="en-US" sz="1200"/>
              <a:t>14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3175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5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algn="just"/>
            <a:r>
              <a:rPr lang="en-US" altLang="en-US" dirty="0">
                <a:cs typeface="Times" charset="0"/>
              </a:rPr>
              <a:t>The Class II agents are commonly referred to as the beta- blockers.  The first 5 listed here are the primarily beta-blocker medications you will be exposed to.  </a:t>
            </a:r>
            <a:r>
              <a:rPr lang="en-US" altLang="en-US" dirty="0" err="1">
                <a:cs typeface="Times" charset="0"/>
              </a:rPr>
              <a:t>Sotalol</a:t>
            </a:r>
            <a:r>
              <a:rPr lang="en-US" altLang="en-US" dirty="0">
                <a:cs typeface="Times" charset="0"/>
              </a:rPr>
              <a:t> is an interesting beta-blocker designer drug with properties both related to its beta-blocker roots as well as properties of potassium channel blocker like the Class III </a:t>
            </a:r>
            <a:r>
              <a:rPr lang="en-US" altLang="en-US" dirty="0" err="1">
                <a:cs typeface="Times" charset="0"/>
              </a:rPr>
              <a:t>antiarrhythmics</a:t>
            </a:r>
            <a:r>
              <a:rPr lang="en-US" altLang="en-US" dirty="0">
                <a:cs typeface="Times" charset="0"/>
              </a:rPr>
              <a:t>.</a:t>
            </a:r>
          </a:p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B0ACCC-D711-441F-BDE8-7BFAF994485D}" type="slidenum">
              <a:rPr lang="ar-SA"/>
              <a:pPr/>
              <a:t>15</a:t>
            </a:fld>
            <a:endParaRPr lang="en-US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9B24B7-3659-40EC-A626-B308EDA6E4E1}" type="slidenum">
              <a:rPr lang="ar-SA"/>
              <a:pPr/>
              <a:t>16</a:t>
            </a:fld>
            <a:endParaRPr lang="en-US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0CEA-852A-4144-8E7D-096739173AA6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8741-91BB-4E86-A38B-DB9787E8712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0CEA-852A-4144-8E7D-096739173AA6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8741-91BB-4E86-A38B-DB9787E8712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0CEA-852A-4144-8E7D-096739173AA6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8741-91BB-4E86-A38B-DB9787E8712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0CEA-852A-4144-8E7D-096739173AA6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8741-91BB-4E86-A38B-DB9787E8712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0CEA-852A-4144-8E7D-096739173AA6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8741-91BB-4E86-A38B-DB9787E8712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0CEA-852A-4144-8E7D-096739173AA6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8741-91BB-4E86-A38B-DB9787E8712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0CEA-852A-4144-8E7D-096739173AA6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8741-91BB-4E86-A38B-DB9787E8712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0CEA-852A-4144-8E7D-096739173AA6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8741-91BB-4E86-A38B-DB9787E8712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0CEA-852A-4144-8E7D-096739173AA6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8741-91BB-4E86-A38B-DB9787E8712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0CEA-852A-4144-8E7D-096739173AA6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8741-91BB-4E86-A38B-DB9787E8712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40CEA-852A-4144-8E7D-096739173AA6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8741-91BB-4E86-A38B-DB9787E87128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40CEA-852A-4144-8E7D-096739173AA6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F8741-91BB-4E86-A38B-DB9787E87128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پتانسیل عمل در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SA   node</a:t>
            </a:r>
            <a:endParaRPr lang="fa-I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گره سینوسی دهلیزی مسئول شروع جریان الکتریکی قلب است(پیش آهنگ)</a:t>
            </a:r>
          </a:p>
          <a:p>
            <a:r>
              <a:rPr lang="fa-IR" dirty="0" smtClean="0"/>
              <a:t>پتانسیل غشاء با شیب تدریجی افزایش یافته تا به آستانه تحریک برسد و ایجاد دپولاریزاسیون کند</a:t>
            </a:r>
          </a:p>
          <a:p>
            <a:pPr>
              <a:buNone/>
            </a:pPr>
            <a:endParaRPr lang="fa-IR" dirty="0" smtClean="0"/>
          </a:p>
          <a:p>
            <a:pPr>
              <a:buFont typeface="Courier New" pitchFamily="49" charset="0"/>
              <a:buChar char="o"/>
            </a:pPr>
            <a:r>
              <a:rPr lang="fa-IR" dirty="0" smtClean="0"/>
              <a:t>علت:نفوذ پذیری ذاتی غشاء سلولهای </a:t>
            </a:r>
            <a:r>
              <a:rPr lang="en-US" dirty="0" smtClean="0"/>
              <a:t>Sa</a:t>
            </a:r>
            <a:r>
              <a:rPr lang="fa-IR" dirty="0" smtClean="0"/>
              <a:t>به یون سدیم</a:t>
            </a:r>
          </a:p>
          <a:p>
            <a:pPr>
              <a:buFont typeface="Courier New" pitchFamily="49" charset="0"/>
              <a:buChar char="o"/>
            </a:pPr>
            <a:r>
              <a:rPr lang="fa-IR" dirty="0" smtClean="0"/>
              <a:t>نتیجه: دپولاریزاسیون خودبخودی و انقباض خود کار قلب به صورت یک ریتم منظم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33400" y="228600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Classification of </a:t>
            </a:r>
            <a:r>
              <a:rPr lang="en-US" b="1" i="1" dirty="0" err="1">
                <a:solidFill>
                  <a:srgbClr val="FF0000"/>
                </a:solidFill>
              </a:rPr>
              <a:t>Antiarrhythmic</a:t>
            </a:r>
            <a:r>
              <a:rPr lang="en-US" b="1" i="1" dirty="0">
                <a:solidFill>
                  <a:srgbClr val="FF0000"/>
                </a:solidFill>
              </a:rPr>
              <a:t> Drugs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282" y="1142984"/>
            <a:ext cx="8643998" cy="550072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b="1" dirty="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I- Na</a:t>
            </a:r>
            <a:r>
              <a:rPr lang="en-US" b="1" baseline="30000" dirty="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b="1" dirty="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channel blockers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IA: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quinidine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procainamide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disopyramide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IB: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lidocaine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mexiletine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phenytoin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IC: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flecainide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propafenone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4000" b="1" dirty="0" smtClean="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II- </a:t>
            </a:r>
            <a:r>
              <a:rPr lang="en-US" sz="4000" b="1" dirty="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lang="en-US" sz="4000" b="1" dirty="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 smtClean="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blockers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PROPRANOLOL’METOPROLOL’ESMOLOL</a:t>
            </a:r>
            <a:endParaRPr lang="en-US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4000" b="1" dirty="0" smtClean="0">
                <a:solidFill>
                  <a:srgbClr val="00FFFF"/>
                </a:solidFill>
              </a:rPr>
              <a:t>III- </a:t>
            </a:r>
            <a:r>
              <a:rPr lang="en-US" sz="4000" b="1" dirty="0">
                <a:solidFill>
                  <a:srgbClr val="00FFFF"/>
                </a:solidFill>
              </a:rPr>
              <a:t>K</a:t>
            </a:r>
            <a:r>
              <a:rPr lang="en-US" sz="4000" b="1" baseline="30000" dirty="0">
                <a:solidFill>
                  <a:srgbClr val="00FFFF"/>
                </a:solidFill>
              </a:rPr>
              <a:t>+</a:t>
            </a:r>
            <a:r>
              <a:rPr lang="en-US" sz="4000" b="1" dirty="0">
                <a:solidFill>
                  <a:srgbClr val="00FFFF"/>
                </a:solidFill>
              </a:rPr>
              <a:t> channel blockers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Amiodarone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bretylium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sotalol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4000" b="1" dirty="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IV- Ca</a:t>
            </a:r>
            <a:r>
              <a:rPr lang="en-US" sz="4000" b="1" baseline="30000" dirty="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2+</a:t>
            </a:r>
            <a:r>
              <a:rPr lang="en-US" sz="4000" b="1" dirty="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 channel blockers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Verapamil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diltiazem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4000" b="1" dirty="0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Miscellaneous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Atropine,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digoxin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MgSO4,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KCl</a:t>
            </a:r>
            <a:r>
              <a:rPr lang="en-US" sz="4000" dirty="0"/>
              <a:t>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2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2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i="1" dirty="0" smtClean="0">
                <a:solidFill>
                  <a:srgbClr val="00B050"/>
                </a:solidFill>
              </a:rPr>
              <a:t>گروه یک</a:t>
            </a:r>
            <a:endParaRPr lang="fa-IR" b="1" i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هدایت جریان را کند یا متوقف می کنند و فعالیت ضربان ساز های غیر طبیعی وابسته به سدیم را ضعیف یا متوقف مینمایند</a:t>
            </a:r>
          </a:p>
          <a:p>
            <a:pPr>
              <a:buNone/>
            </a:pPr>
            <a:r>
              <a:rPr lang="fa-IR" dirty="0" smtClean="0">
                <a:solidFill>
                  <a:srgbClr val="FF0000"/>
                </a:solidFill>
              </a:rPr>
              <a:t>پروکایین آمید،کینیدین ،دیسوپیرامید</a:t>
            </a:r>
          </a:p>
          <a:p>
            <a:pPr>
              <a:buNone/>
            </a:pPr>
            <a:r>
              <a:rPr lang="fa-IR" dirty="0" smtClean="0">
                <a:solidFill>
                  <a:srgbClr val="00B0F0"/>
                </a:solidFill>
              </a:rPr>
              <a:t>لیدوکایین،فنی توئین</a:t>
            </a:r>
          </a:p>
          <a:p>
            <a:pPr>
              <a:buNone/>
            </a:pPr>
            <a:r>
              <a:rPr lang="fa-IR" dirty="0" smtClean="0">
                <a:solidFill>
                  <a:schemeClr val="accent6">
                    <a:lumMod val="50000"/>
                  </a:schemeClr>
                </a:solidFill>
              </a:rPr>
              <a:t>فلکائینید،پروپافنون</a:t>
            </a:r>
            <a:endParaRPr lang="fa-IR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22555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66395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a-IR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 anchor="ctr">
            <a:normAutofit/>
          </a:bodyPr>
          <a:lstStyle/>
          <a:p>
            <a:r>
              <a:rPr lang="fa-IR" sz="3600" dirty="0" smtClean="0">
                <a:solidFill>
                  <a:srgbClr val="00B050"/>
                </a:solidFill>
              </a:rPr>
              <a:t>گروه دو</a:t>
            </a:r>
            <a:r>
              <a:rPr lang="en-US" altLang="en-US" sz="4000" dirty="0"/>
              <a:t/>
            </a:r>
            <a:br>
              <a:rPr lang="en-US" altLang="en-US" sz="4000" dirty="0"/>
            </a:br>
            <a:r>
              <a:rPr lang="en-US" altLang="en-US" sz="3200" b="1" dirty="0">
                <a:solidFill>
                  <a:schemeClr val="tx1"/>
                </a:solidFill>
                <a:latin typeface="Helvetica" charset="0"/>
              </a:rPr>
              <a:t>Beta-blockers</a:t>
            </a:r>
            <a:endParaRPr lang="en-US" altLang="en-US" sz="4000" dirty="0">
              <a:solidFill>
                <a:schemeClr val="tx1"/>
              </a:solidFill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928662" y="1500174"/>
            <a:ext cx="8215338" cy="4357718"/>
          </a:xfrm>
          <a:noFill/>
          <a:ln/>
        </p:spPr>
        <p:txBody>
          <a:bodyPr lIns="90488" tIns="44450" rIns="90488" bIns="44450"/>
          <a:lstStyle/>
          <a:p>
            <a:r>
              <a:rPr lang="fa-IR" altLang="en-US" sz="2800" dirty="0" smtClean="0">
                <a:latin typeface="Arial" pitchFamily="34" charset="0"/>
              </a:rPr>
              <a:t>کاهش فعالیت گره های تولید کننده و انتقال دهنده ایمپالس به علت کاهش جریان سمپاتیک به خصوص </a:t>
            </a:r>
            <a:r>
              <a:rPr lang="en-US" altLang="en-US" sz="2800" dirty="0" smtClean="0">
                <a:latin typeface="Arial" pitchFamily="34" charset="0"/>
              </a:rPr>
              <a:t>AV NODE</a:t>
            </a:r>
          </a:p>
          <a:p>
            <a:r>
              <a:rPr lang="en-US" altLang="en-US" sz="2800" b="1" dirty="0" err="1" smtClean="0">
                <a:latin typeface="Arial" pitchFamily="34" charset="0"/>
              </a:rPr>
              <a:t>Propranolol</a:t>
            </a:r>
            <a:endParaRPr lang="en-US" altLang="en-US" sz="2800" b="1" dirty="0">
              <a:latin typeface="Arial" pitchFamily="34" charset="0"/>
            </a:endParaRPr>
          </a:p>
          <a:p>
            <a:r>
              <a:rPr lang="en-US" altLang="en-US" sz="2800" b="1" dirty="0" err="1" smtClean="0">
                <a:latin typeface="Arial" pitchFamily="34" charset="0"/>
              </a:rPr>
              <a:t>Atenolol</a:t>
            </a:r>
            <a:endParaRPr lang="en-US" altLang="en-US" sz="2800" b="1" dirty="0">
              <a:latin typeface="Arial" pitchFamily="34" charset="0"/>
            </a:endParaRPr>
          </a:p>
          <a:p>
            <a:r>
              <a:rPr lang="en-US" altLang="en-US" sz="2800" b="1" dirty="0" err="1" smtClean="0">
                <a:latin typeface="Arial" pitchFamily="34" charset="0"/>
              </a:rPr>
              <a:t>Metoprolol</a:t>
            </a:r>
            <a:endParaRPr lang="en-US" altLang="en-US" sz="2800" b="1" dirty="0">
              <a:latin typeface="Arial" pitchFamily="34" charset="0"/>
            </a:endParaRPr>
          </a:p>
          <a:p>
            <a:r>
              <a:rPr lang="en-US" altLang="en-US" sz="2800" b="1" dirty="0" err="1" smtClean="0">
                <a:latin typeface="Arial" pitchFamily="34" charset="0"/>
              </a:rPr>
              <a:t>Nadolol</a:t>
            </a:r>
            <a:endParaRPr lang="en-US" altLang="en-US" sz="2800" b="1" dirty="0">
              <a:latin typeface="Arial" pitchFamily="34" charset="0"/>
            </a:endParaRPr>
          </a:p>
          <a:p>
            <a:r>
              <a:rPr lang="en-US" altLang="en-US" sz="2800" b="1" dirty="0" err="1">
                <a:latin typeface="Arial" pitchFamily="34" charset="0"/>
              </a:rPr>
              <a:t>Esmolol</a:t>
            </a:r>
            <a:endParaRPr lang="en-US" altLang="en-US" sz="2800" b="1" dirty="0">
              <a:latin typeface="Arial" pitchFamily="34" charset="0"/>
            </a:endParaRPr>
          </a:p>
          <a:p>
            <a:r>
              <a:rPr lang="en-US" altLang="en-US" sz="2800" b="1" dirty="0" err="1">
                <a:latin typeface="Arial" pitchFamily="34" charset="0"/>
              </a:rPr>
              <a:t>d,l-Sotalol</a:t>
            </a:r>
            <a:endParaRPr lang="en-US" altLang="en-US" sz="2800" b="1" dirty="0">
              <a:latin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b="1" i="1" dirty="0" smtClean="0">
                <a:solidFill>
                  <a:srgbClr val="00B050"/>
                </a:solidFill>
              </a:rPr>
              <a:t>گروه سه</a:t>
            </a:r>
            <a:endParaRPr lang="fa-IR" b="1" i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باعث کاهش توانائی قلب در پاسخ به جریان الکتریکی میشوند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آمیودارون،سوتالول،ایبوتیلید</a:t>
            </a:r>
          </a:p>
          <a:p>
            <a:r>
              <a:rPr lang="fa-IR" dirty="0" smtClean="0">
                <a:solidFill>
                  <a:schemeClr val="accent2">
                    <a:lumMod val="75000"/>
                  </a:schemeClr>
                </a:solidFill>
              </a:rPr>
              <a:t>آمیودارون:</a:t>
            </a:r>
            <a:r>
              <a:rPr lang="fa-IR" dirty="0" smtClean="0">
                <a:solidFill>
                  <a:srgbClr val="00B050"/>
                </a:solidFill>
              </a:rPr>
              <a:t>داروی خاص و موثر بر اکثر آریتمی ها</a:t>
            </a:r>
            <a:endParaRPr lang="fa-IR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fa-IR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5400" dirty="0" smtClean="0">
                <a:solidFill>
                  <a:srgbClr val="00B050"/>
                </a:solidFill>
              </a:rPr>
              <a:t>گروه چهار</a:t>
            </a:r>
            <a:endParaRPr lang="fa-IR" sz="5400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باعث کاهش فعالیت بافت های وابسته به کلسیم (مثل</a:t>
            </a:r>
            <a:r>
              <a:rPr lang="en-US" dirty="0" smtClean="0"/>
              <a:t>AV nod</a:t>
            </a:r>
            <a:r>
              <a:rPr lang="fa-IR" dirty="0" smtClean="0"/>
              <a:t>)می شوند</a:t>
            </a:r>
          </a:p>
          <a:p>
            <a:endParaRPr lang="fa-IR" dirty="0"/>
          </a:p>
          <a:p>
            <a:pPr>
              <a:buNone/>
            </a:pPr>
            <a:r>
              <a:rPr lang="fa-IR" dirty="0" smtClean="0"/>
              <a:t>وراپامیل</a:t>
            </a:r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r>
              <a:rPr lang="fa-IR" dirty="0" smtClean="0"/>
              <a:t>دیلتیازم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800" b="1" dirty="0" smtClean="0">
                <a:solidFill>
                  <a:srgbClr val="EA0DFB"/>
                </a:solidFill>
              </a:rPr>
              <a:t>LIDOCAINE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85860"/>
            <a:ext cx="7772400" cy="496254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b="1" i="1" u="sng" dirty="0" smtClean="0">
                <a:latin typeface="Arial" pitchFamily="34" charset="0"/>
              </a:rPr>
              <a:t>Actions: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FF3300"/>
                </a:solidFill>
              </a:rPr>
              <a:t>Na</a:t>
            </a:r>
            <a:r>
              <a:rPr lang="en-US" baseline="30000" dirty="0" smtClean="0">
                <a:solidFill>
                  <a:srgbClr val="FF3300"/>
                </a:solidFill>
              </a:rPr>
              <a:t>+</a:t>
            </a:r>
            <a:r>
              <a:rPr lang="en-US" dirty="0" smtClean="0">
                <a:solidFill>
                  <a:srgbClr val="FF3300"/>
                </a:solidFill>
              </a:rPr>
              <a:t> channel blocker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00CC00"/>
                </a:solidFill>
              </a:rPr>
              <a:t>Extensive first pass metabolism</a:t>
            </a:r>
          </a:p>
          <a:p>
            <a:pPr eaLnBrk="1" hangingPunct="1">
              <a:buFont typeface="Wingdings" pitchFamily="2" charset="2"/>
              <a:buNone/>
            </a:pPr>
            <a:r>
              <a:rPr lang="fa-IR" dirty="0" smtClean="0"/>
              <a:t>پر مصرف ترین داروی تزریقی ضد آریتمی،کارایی بالا بروز مسمومیت پایین</a:t>
            </a:r>
          </a:p>
          <a:p>
            <a:pPr eaLnBrk="1" hangingPunct="1">
              <a:buFont typeface="Wingdings" pitchFamily="2" charset="2"/>
              <a:buNone/>
            </a:pPr>
            <a:r>
              <a:rPr lang="fa-IR" dirty="0" smtClean="0">
                <a:solidFill>
                  <a:srgbClr val="FFCC00"/>
                </a:solidFill>
              </a:rPr>
              <a:t>مهار کننده قوی فعالیت الکتریکی قلب</a:t>
            </a:r>
          </a:p>
          <a:p>
            <a:pPr eaLnBrk="1" hangingPunct="1">
              <a:buFont typeface="Wingdings" pitchFamily="2" charset="2"/>
              <a:buNone/>
            </a:pPr>
            <a:r>
              <a:rPr lang="fa-IR" dirty="0" smtClean="0"/>
              <a:t>فقط 3%جذب خوراکی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b="1" i="1" u="sng" dirty="0" smtClean="0">
                <a:latin typeface="Arial" pitchFamily="34" charset="0"/>
              </a:rPr>
              <a:t>Clinical Uses: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>
                <a:solidFill>
                  <a:srgbClr val="C00000"/>
                </a:solidFill>
              </a:rPr>
              <a:t>Ventricular arrhythmias</a:t>
            </a:r>
          </a:p>
        </p:txBody>
      </p:sp>
      <p:pic>
        <p:nvPicPr>
          <p:cNvPr id="67588" name="Picture 5" descr="Lidocaine%201%2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357214"/>
            <a:ext cx="2114550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EA0DFB"/>
                </a:solidFill>
              </a:rPr>
              <a:t>LIDOCAINE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b="1" i="1" u="sng" dirty="0" smtClean="0">
                <a:latin typeface="Arial" pitchFamily="34" charset="0"/>
              </a:rPr>
              <a:t>Adverse Effects:</a:t>
            </a:r>
            <a:endParaRPr lang="fa-IR" b="1" i="1" u="sng" dirty="0" smtClean="0">
              <a:latin typeface="Arial" pitchFamily="34" charset="0"/>
            </a:endParaRPr>
          </a:p>
          <a:p>
            <a:pPr eaLnBrk="1" hangingPunct="1"/>
            <a:r>
              <a:rPr lang="fa-IR" dirty="0" smtClean="0">
                <a:latin typeface="Arial" pitchFamily="34" charset="0"/>
              </a:rPr>
              <a:t>مانند بقیه بیحس کننده های موضعی دارای عوارض عصبی است</a:t>
            </a:r>
            <a:endParaRPr lang="en-US" dirty="0" smtClean="0">
              <a:latin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Seizure (in rapid injection)</a:t>
            </a:r>
            <a:r>
              <a:rPr lang="fa-IR" dirty="0" smtClean="0"/>
              <a:t>(تشنج)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err="1" smtClean="0"/>
              <a:t>Paresthesia</a:t>
            </a:r>
            <a:r>
              <a:rPr lang="fa-IR" dirty="0" smtClean="0"/>
              <a:t>(بی حسی)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Nausea</a:t>
            </a:r>
            <a:r>
              <a:rPr lang="fa-IR" dirty="0" smtClean="0"/>
              <a:t>(تهوع)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smtClean="0"/>
              <a:t>Tremor</a:t>
            </a:r>
            <a:r>
              <a:rPr lang="fa-IR" dirty="0" smtClean="0"/>
              <a:t>(لرزش)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dirty="0" err="1" smtClean="0"/>
              <a:t>Nystagmus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/>
      <p:bldP spid="4915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5400" b="1" dirty="0" smtClean="0">
                <a:solidFill>
                  <a:srgbClr val="EA0DFB"/>
                </a:solidFill>
              </a:rPr>
              <a:t>آمیودارون</a:t>
            </a:r>
            <a:endParaRPr lang="fa-IR" sz="5400" b="1" dirty="0">
              <a:solidFill>
                <a:srgbClr val="EA0DF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کانال های سدیم پتاسیم وکلسیم را مسدود میکند</a:t>
            </a:r>
          </a:p>
          <a:p>
            <a:r>
              <a:rPr lang="fa-IR" dirty="0" smtClean="0"/>
              <a:t>مدت پتانسیل عمل را طولانی میکند</a:t>
            </a:r>
          </a:p>
          <a:p>
            <a:r>
              <a:rPr lang="fa-IR" dirty="0" smtClean="0"/>
              <a:t>اتوماتیسیته غیر طبیعی را قویأ مهار میکند</a:t>
            </a:r>
          </a:p>
          <a:p>
            <a:r>
              <a:rPr lang="fa-IR" dirty="0" smtClean="0"/>
              <a:t>تولید ایمپالس در</a:t>
            </a:r>
            <a:r>
              <a:rPr lang="en-US" dirty="0" smtClean="0"/>
              <a:t>SA</a:t>
            </a:r>
            <a:r>
              <a:rPr lang="fa-IR" dirty="0" smtClean="0"/>
              <a:t>وانتقال جریان از</a:t>
            </a:r>
            <a:r>
              <a:rPr lang="en-US" dirty="0" smtClean="0"/>
              <a:t>AV</a:t>
            </a:r>
            <a:r>
              <a:rPr lang="fa-IR" dirty="0" smtClean="0"/>
              <a:t>را مهار میکند</a:t>
            </a:r>
          </a:p>
          <a:p>
            <a:r>
              <a:rPr lang="fa-IR" dirty="0" smtClean="0"/>
              <a:t>با مهار رسپتورهای آلفاوکانالهای کلسیم باعث گشاد شدن عروق میشود(اثرات ضذ فشار وضد آنژین)</a:t>
            </a:r>
          </a:p>
          <a:p>
            <a:r>
              <a:rPr lang="fa-IR" dirty="0" smtClean="0"/>
              <a:t>نیمه عمر طولانی(13تا103روز)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800" b="1" dirty="0" smtClean="0">
                <a:solidFill>
                  <a:srgbClr val="EA0DFB"/>
                </a:solidFill>
              </a:rPr>
              <a:t>آمیودارون</a:t>
            </a:r>
            <a:endParaRPr lang="fa-IR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lnSpcReduction="10000"/>
          </a:bodyPr>
          <a:lstStyle/>
          <a:p>
            <a:r>
              <a:rPr lang="fa-IR" dirty="0" smtClean="0"/>
              <a:t>عوارض جانبی:</a:t>
            </a:r>
          </a:p>
          <a:p>
            <a:pPr>
              <a:buNone/>
            </a:pPr>
            <a:r>
              <a:rPr lang="fa-IR" dirty="0" smtClean="0"/>
              <a:t>فیبروز ریوی کشنده</a:t>
            </a:r>
          </a:p>
          <a:p>
            <a:pPr>
              <a:buNone/>
            </a:pPr>
            <a:r>
              <a:rPr lang="fa-IR" dirty="0" smtClean="0"/>
              <a:t>رسوب در بافتهای مختلف(</a:t>
            </a:r>
            <a:r>
              <a:rPr lang="fa-IR" sz="2400" dirty="0" smtClean="0"/>
              <a:t>ایجاد میکرو کریستالهای زرد و قهوه ای در قرنیه</a:t>
            </a:r>
            <a:r>
              <a:rPr lang="fa-IR" dirty="0" smtClean="0"/>
              <a:t>)</a:t>
            </a:r>
          </a:p>
          <a:p>
            <a:pPr>
              <a:buNone/>
            </a:pPr>
            <a:r>
              <a:rPr lang="fa-IR" dirty="0" smtClean="0"/>
              <a:t>حساسیت به نور</a:t>
            </a:r>
          </a:p>
          <a:p>
            <a:pPr>
              <a:buNone/>
            </a:pPr>
            <a:r>
              <a:rPr lang="fa-IR" dirty="0" smtClean="0"/>
              <a:t>تغییر رنگ پوست به آبی وخاکستری</a:t>
            </a:r>
          </a:p>
          <a:p>
            <a:pPr>
              <a:buNone/>
            </a:pPr>
            <a:r>
              <a:rPr lang="en-US" dirty="0" err="1" smtClean="0"/>
              <a:t>Paresthesia</a:t>
            </a:r>
            <a:r>
              <a:rPr lang="fa-IR" dirty="0" smtClean="0"/>
              <a:t>(بی حسی)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Tremor</a:t>
            </a:r>
            <a:r>
              <a:rPr lang="fa-IR" dirty="0" smtClean="0"/>
              <a:t>(لرزش)</a:t>
            </a:r>
          </a:p>
          <a:p>
            <a:pPr>
              <a:buNone/>
            </a:pPr>
            <a:r>
              <a:rPr lang="en-US" dirty="0" smtClean="0"/>
              <a:t>Ataxia</a:t>
            </a:r>
            <a:r>
              <a:rPr lang="fa-IR" dirty="0" smtClean="0"/>
              <a:t>(عدم تعادل)</a:t>
            </a:r>
            <a:endParaRPr lang="en-US" dirty="0" smtClean="0"/>
          </a:p>
          <a:p>
            <a:pPr>
              <a:buNone/>
            </a:pP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Amiodarone</a:t>
            </a:r>
            <a:r>
              <a:rPr lang="en-GB" dirty="0" smtClean="0"/>
              <a:t>-induced skin discoloration</a:t>
            </a:r>
            <a:endParaRPr lang="fa-IR" dirty="0"/>
          </a:p>
        </p:txBody>
      </p:sp>
      <p:pic>
        <p:nvPicPr>
          <p:cNvPr id="4" name="Picture 7" descr="0050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785926"/>
            <a:ext cx="4000528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amiodaron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1600200"/>
            <a:ext cx="368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800" dirty="0" smtClean="0">
                <a:solidFill>
                  <a:srgbClr val="EA0DFB"/>
                </a:solidFill>
              </a:rPr>
              <a:t>سیستم تولید و هدایت ایمپالس</a:t>
            </a:r>
            <a:endParaRPr lang="fa-IR" sz="4800" dirty="0">
              <a:solidFill>
                <a:srgbClr val="EA0DF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285860"/>
            <a:ext cx="8572560" cy="5357850"/>
          </a:xfrm>
        </p:spPr>
        <p:txBody>
          <a:bodyPr>
            <a:normAutofit lnSpcReduction="10000"/>
          </a:bodyPr>
          <a:lstStyle/>
          <a:p>
            <a:pPr marL="514350" indent="-514350"/>
            <a:r>
              <a:rPr lang="fa-IR" sz="3600" dirty="0" smtClean="0"/>
              <a:t>وظیفه تولید و انتشار منظم جریان الکتریکی را بر عهده دارد:</a:t>
            </a:r>
          </a:p>
          <a:p>
            <a:pPr marL="514350" indent="-514350"/>
            <a:endParaRPr lang="fa-IR" dirty="0" smtClean="0"/>
          </a:p>
          <a:p>
            <a:pPr marL="514350" indent="-514350">
              <a:buFont typeface="+mj-lt"/>
              <a:buAutoNum type="arabicPeriod"/>
            </a:pPr>
            <a:r>
              <a:rPr lang="fa-IR" dirty="0" smtClean="0"/>
              <a:t>تولید منظم ریتم قلبی با ایجاد منظم ایمپالس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/>
              <a:t>ایجادتاخیر زمانی بین تحریک دهلیزها و بطن ها (ایجادزمان جهت خونگیری بطن ها)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/>
              <a:t>تحریک هم زمان دهلیزهاو تحریک هم زمان و سریع بطن ها جهت افزایش کارایی قلب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/>
              <a:t>هدایت یکطرفه که مانع بازگشت مجدد موج تحریکی از بطنها به دهلیزها میشود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800" b="1" i="1" dirty="0" smtClean="0">
                <a:solidFill>
                  <a:srgbClr val="00B050"/>
                </a:solidFill>
              </a:rPr>
              <a:t>درمان های غیر دارویی</a:t>
            </a:r>
            <a:endParaRPr lang="fa-IR" sz="4800" b="1" i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استفاده از ضربان ساز های خارجی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/>
              <a:t>شوک الکتریکی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dirty="0"/>
          </a:p>
        </p:txBody>
      </p:sp>
      <p:pic>
        <p:nvPicPr>
          <p:cNvPr id="2050" name="Picture 2" descr="F:\AMINSLIDES\categorized slides 1\cardiovascular\arrythmia2\img03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500" y="1720056"/>
            <a:ext cx="5715000" cy="4286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4" descr="scan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5728"/>
            <a:ext cx="8929718" cy="63579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>
                <a:solidFill>
                  <a:srgbClr val="EA0DFB"/>
                </a:solidFill>
              </a:rPr>
              <a:t>سیستم تولید و هدایت ایمپالس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اجزاء: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/>
              <a:t>گره سینوسی دهلیزی</a:t>
            </a:r>
            <a:r>
              <a:rPr lang="en-US" dirty="0" smtClean="0"/>
              <a:t>SA  node    </a:t>
            </a:r>
          </a:p>
          <a:p>
            <a:pPr marL="514350" indent="-514350">
              <a:buNone/>
            </a:pP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 startAt="2"/>
            </a:pPr>
            <a:r>
              <a:rPr lang="fa-IR" dirty="0" smtClean="0"/>
              <a:t>گره دهلیزی بطنی</a:t>
            </a:r>
            <a:r>
              <a:rPr lang="en-US" dirty="0" smtClean="0"/>
              <a:t>AV  node     </a:t>
            </a:r>
          </a:p>
          <a:p>
            <a:pPr marL="514350" indent="-514350">
              <a:buNone/>
            </a:pPr>
            <a:r>
              <a:rPr lang="en-US" dirty="0" smtClean="0"/>
              <a:t>    </a:t>
            </a:r>
            <a:endParaRPr lang="fa-IR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fa-IR" dirty="0" smtClean="0"/>
              <a:t>بافت هدایت کننده</a:t>
            </a:r>
            <a:r>
              <a:rPr lang="en-US" dirty="0" smtClean="0"/>
              <a:t>HIS  Purkinje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1026" name="Picture 2" descr="F:\AMINSLIDES\categorized slides 1\cardiovascular\arrythmia2\img00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0"/>
            <a:ext cx="8929718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4290"/>
            <a:ext cx="9144000" cy="6643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57166"/>
            <a:ext cx="8429684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6000" b="1" i="1" dirty="0" smtClean="0">
                <a:solidFill>
                  <a:srgbClr val="EA0DFB"/>
                </a:solidFill>
              </a:rPr>
              <a:t>آریتمی ها</a:t>
            </a:r>
            <a:endParaRPr lang="fa-IR" sz="6000" b="1" i="1" dirty="0">
              <a:solidFill>
                <a:srgbClr val="EA0DFB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هر گونه تغییر در ریتم قلب آریتمی نامیده میشود</a:t>
            </a:r>
          </a:p>
          <a:p>
            <a:pPr marL="514350" indent="-514350">
              <a:buFont typeface="+mj-lt"/>
              <a:buAutoNum type="arabicPeriod"/>
            </a:pPr>
            <a:r>
              <a:rPr lang="fa-IR" sz="2800" dirty="0" smtClean="0"/>
              <a:t>اختلالات تشکیل ایمپالس</a:t>
            </a:r>
          </a:p>
          <a:p>
            <a:pPr marL="514350" indent="-514350">
              <a:buFont typeface="+mj-lt"/>
              <a:buAutoNum type="arabicPeriod"/>
            </a:pPr>
            <a:r>
              <a:rPr lang="fa-IR" sz="2800" dirty="0" smtClean="0"/>
              <a:t>اختلالات هدایت ایمپالس</a:t>
            </a:r>
          </a:p>
          <a:p>
            <a:pPr marL="514350" indent="-514350">
              <a:buFont typeface="+mj-lt"/>
              <a:buAutoNum type="arabicPeriod"/>
            </a:pPr>
            <a:r>
              <a:rPr lang="fa-IR" sz="2800" dirty="0" smtClean="0"/>
              <a:t>هر دو</a:t>
            </a:r>
            <a:endParaRPr lang="fa-IR" dirty="0" smtClean="0"/>
          </a:p>
          <a:p>
            <a:r>
              <a:rPr lang="fa-IR" dirty="0" smtClean="0"/>
              <a:t>ایسکمی،اختلالات الکترولیتی،مسمومیت دارویی،وجود بافت آسیب دیده از عوامل ایجاد آریتمی هستند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Functionally Defined Reentry</a:t>
            </a:r>
          </a:p>
        </p:txBody>
      </p:sp>
      <p:pic>
        <p:nvPicPr>
          <p:cNvPr id="50179" name="Picture 4" descr="a7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7158" y="2571720"/>
            <a:ext cx="8358246" cy="4286280"/>
          </a:xfrm>
          <a:noFill/>
        </p:spPr>
      </p:pic>
      <p:pic>
        <p:nvPicPr>
          <p:cNvPr id="4" name="Picture 5" descr="sinubrd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57290" y="0"/>
            <a:ext cx="6429420" cy="2357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4" descr="a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428604"/>
            <a:ext cx="9144000" cy="664371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1244</TotalTime>
  <Words>579</Words>
  <Application>Microsoft Office PowerPoint</Application>
  <PresentationFormat>On-screen Show (4:3)</PresentationFormat>
  <Paragraphs>110</Paragraphs>
  <Slides>22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Courier New</vt:lpstr>
      <vt:lpstr>Helvetica</vt:lpstr>
      <vt:lpstr>Symbol</vt:lpstr>
      <vt:lpstr>Times</vt:lpstr>
      <vt:lpstr>Times New Roman</vt:lpstr>
      <vt:lpstr>Wingdings</vt:lpstr>
      <vt:lpstr>Office Theme</vt:lpstr>
      <vt:lpstr>پتانسیل عمل در SA   node</vt:lpstr>
      <vt:lpstr>سیستم تولید و هدایت ایمپالس</vt:lpstr>
      <vt:lpstr>سیستم تولید و هدایت ایمپالس</vt:lpstr>
      <vt:lpstr>PowerPoint Presentation</vt:lpstr>
      <vt:lpstr>PowerPoint Presentation</vt:lpstr>
      <vt:lpstr>PowerPoint Presentation</vt:lpstr>
      <vt:lpstr>آریتمی ها</vt:lpstr>
      <vt:lpstr>Functionally Defined Reentry</vt:lpstr>
      <vt:lpstr>PowerPoint Presentation</vt:lpstr>
      <vt:lpstr>Classification of Antiarrhythmic Drugs</vt:lpstr>
      <vt:lpstr>گروه یک</vt:lpstr>
      <vt:lpstr>گروه دو Beta-blockers</vt:lpstr>
      <vt:lpstr>گروه سه</vt:lpstr>
      <vt:lpstr>گروه چهار</vt:lpstr>
      <vt:lpstr>LIDOCAINE</vt:lpstr>
      <vt:lpstr>LIDOCAINE</vt:lpstr>
      <vt:lpstr>آمیودارون</vt:lpstr>
      <vt:lpstr>آمیودارون</vt:lpstr>
      <vt:lpstr>Amiodarone-induced skin discoloration</vt:lpstr>
      <vt:lpstr>درمان های غیر دارویی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علی</dc:creator>
  <cp:lastModifiedBy>taban</cp:lastModifiedBy>
  <cp:revision>118</cp:revision>
  <dcterms:created xsi:type="dcterms:W3CDTF">2010-11-15T19:11:07Z</dcterms:created>
  <dcterms:modified xsi:type="dcterms:W3CDTF">2023-05-19T04:13:54Z</dcterms:modified>
</cp:coreProperties>
</file>